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2" r:id="rId1"/>
  </p:sldMasterIdLst>
  <p:notesMasterIdLst>
    <p:notesMasterId r:id="rId36"/>
  </p:notesMasterIdLst>
  <p:sldIdLst>
    <p:sldId id="256" r:id="rId2"/>
    <p:sldId id="369" r:id="rId3"/>
    <p:sldId id="258" r:id="rId4"/>
    <p:sldId id="330" r:id="rId5"/>
    <p:sldId id="341" r:id="rId6"/>
    <p:sldId id="342" r:id="rId7"/>
    <p:sldId id="343" r:id="rId8"/>
    <p:sldId id="344" r:id="rId9"/>
    <p:sldId id="346" r:id="rId10"/>
    <p:sldId id="347" r:id="rId11"/>
    <p:sldId id="348" r:id="rId12"/>
    <p:sldId id="349" r:id="rId13"/>
    <p:sldId id="350" r:id="rId14"/>
    <p:sldId id="351" r:id="rId15"/>
    <p:sldId id="352" r:id="rId16"/>
    <p:sldId id="353" r:id="rId17"/>
    <p:sldId id="354" r:id="rId18"/>
    <p:sldId id="355" r:id="rId19"/>
    <p:sldId id="356" r:id="rId20"/>
    <p:sldId id="357" r:id="rId21"/>
    <p:sldId id="358" r:id="rId22"/>
    <p:sldId id="370" r:id="rId23"/>
    <p:sldId id="371" r:id="rId24"/>
    <p:sldId id="372" r:id="rId25"/>
    <p:sldId id="359" r:id="rId26"/>
    <p:sldId id="360" r:id="rId27"/>
    <p:sldId id="361" r:id="rId28"/>
    <p:sldId id="362" r:id="rId29"/>
    <p:sldId id="364" r:id="rId30"/>
    <p:sldId id="363" r:id="rId31"/>
    <p:sldId id="365" r:id="rId32"/>
    <p:sldId id="366" r:id="rId33"/>
    <p:sldId id="367" r:id="rId34"/>
    <p:sldId id="36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0" y="986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a:t>
            </a:fld>
            <a:endParaRPr lang="en-US"/>
          </a:p>
        </p:txBody>
      </p:sp>
    </p:spTree>
    <p:extLst>
      <p:ext uri="{BB962C8B-B14F-4D97-AF65-F5344CB8AC3E}">
        <p14:creationId xmlns:p14="http://schemas.microsoft.com/office/powerpoint/2010/main" val="2467030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15</a:t>
            </a:fld>
            <a:endParaRPr lang="en-US"/>
          </a:p>
        </p:txBody>
      </p:sp>
    </p:spTree>
    <p:extLst>
      <p:ext uri="{BB962C8B-B14F-4D97-AF65-F5344CB8AC3E}">
        <p14:creationId xmlns:p14="http://schemas.microsoft.com/office/powerpoint/2010/main" val="1364561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16</a:t>
            </a:fld>
            <a:endParaRPr lang="en-US"/>
          </a:p>
        </p:txBody>
      </p:sp>
    </p:spTree>
    <p:extLst>
      <p:ext uri="{BB962C8B-B14F-4D97-AF65-F5344CB8AC3E}">
        <p14:creationId xmlns:p14="http://schemas.microsoft.com/office/powerpoint/2010/main" val="2437891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17</a:t>
            </a:fld>
            <a:endParaRPr lang="en-US"/>
          </a:p>
        </p:txBody>
      </p:sp>
    </p:spTree>
    <p:extLst>
      <p:ext uri="{BB962C8B-B14F-4D97-AF65-F5344CB8AC3E}">
        <p14:creationId xmlns:p14="http://schemas.microsoft.com/office/powerpoint/2010/main" val="3469910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18</a:t>
            </a:fld>
            <a:endParaRPr lang="en-US"/>
          </a:p>
        </p:txBody>
      </p:sp>
    </p:spTree>
    <p:extLst>
      <p:ext uri="{BB962C8B-B14F-4D97-AF65-F5344CB8AC3E}">
        <p14:creationId xmlns:p14="http://schemas.microsoft.com/office/powerpoint/2010/main" val="2837683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19</a:t>
            </a:fld>
            <a:endParaRPr lang="en-US"/>
          </a:p>
        </p:txBody>
      </p:sp>
    </p:spTree>
    <p:extLst>
      <p:ext uri="{BB962C8B-B14F-4D97-AF65-F5344CB8AC3E}">
        <p14:creationId xmlns:p14="http://schemas.microsoft.com/office/powerpoint/2010/main" val="28300341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20</a:t>
            </a:fld>
            <a:endParaRPr lang="en-US"/>
          </a:p>
        </p:txBody>
      </p:sp>
    </p:spTree>
    <p:extLst>
      <p:ext uri="{BB962C8B-B14F-4D97-AF65-F5344CB8AC3E}">
        <p14:creationId xmlns:p14="http://schemas.microsoft.com/office/powerpoint/2010/main" val="21976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21</a:t>
            </a:fld>
            <a:endParaRPr lang="en-US"/>
          </a:p>
        </p:txBody>
      </p:sp>
    </p:spTree>
    <p:extLst>
      <p:ext uri="{BB962C8B-B14F-4D97-AF65-F5344CB8AC3E}">
        <p14:creationId xmlns:p14="http://schemas.microsoft.com/office/powerpoint/2010/main" val="3456473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22</a:t>
            </a:fld>
            <a:endParaRPr lang="en-US"/>
          </a:p>
        </p:txBody>
      </p:sp>
    </p:spTree>
    <p:extLst>
      <p:ext uri="{BB962C8B-B14F-4D97-AF65-F5344CB8AC3E}">
        <p14:creationId xmlns:p14="http://schemas.microsoft.com/office/powerpoint/2010/main" val="34564738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23</a:t>
            </a:fld>
            <a:endParaRPr lang="en-US"/>
          </a:p>
        </p:txBody>
      </p:sp>
    </p:spTree>
    <p:extLst>
      <p:ext uri="{BB962C8B-B14F-4D97-AF65-F5344CB8AC3E}">
        <p14:creationId xmlns:p14="http://schemas.microsoft.com/office/powerpoint/2010/main" val="3456473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24</a:t>
            </a:fld>
            <a:endParaRPr lang="en-US"/>
          </a:p>
        </p:txBody>
      </p:sp>
    </p:spTree>
    <p:extLst>
      <p:ext uri="{BB962C8B-B14F-4D97-AF65-F5344CB8AC3E}">
        <p14:creationId xmlns:p14="http://schemas.microsoft.com/office/powerpoint/2010/main" val="3456473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5</a:t>
            </a:fld>
            <a:endParaRPr lang="en-US"/>
          </a:p>
        </p:txBody>
      </p:sp>
    </p:spTree>
    <p:extLst>
      <p:ext uri="{BB962C8B-B14F-4D97-AF65-F5344CB8AC3E}">
        <p14:creationId xmlns:p14="http://schemas.microsoft.com/office/powerpoint/2010/main" val="1396517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Southwest Airlines is one of many companies that use the RATER model to improve their service quality.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Southwest Airlines has been able to significantly improve its service quality using the RATER model because it is better aware of the critical service elements its customers expect.</a:t>
            </a:r>
          </a:p>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25</a:t>
            </a:fld>
            <a:endParaRPr lang="en-US"/>
          </a:p>
        </p:txBody>
      </p:sp>
    </p:spTree>
    <p:extLst>
      <p:ext uri="{BB962C8B-B14F-4D97-AF65-F5344CB8AC3E}">
        <p14:creationId xmlns:p14="http://schemas.microsoft.com/office/powerpoint/2010/main" val="19593416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gap analysis model, often referred to as SERVQUAL analysis, uses surveys to determine the gaps that exists between the services that the customers expected to receive and what they actually received.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Once these gaps are determined, the service provider will work to close or minimize these gaps, using the RATER model dimensions (reliability, responsiveness, assurance, empathy, and tangibles) to identify what the potential customers desire in each of these dimensions.</a:t>
            </a:r>
          </a:p>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26</a:t>
            </a:fld>
            <a:endParaRPr lang="en-US"/>
          </a:p>
        </p:txBody>
      </p:sp>
    </p:spTree>
    <p:extLst>
      <p:ext uri="{BB962C8B-B14F-4D97-AF65-F5344CB8AC3E}">
        <p14:creationId xmlns:p14="http://schemas.microsoft.com/office/powerpoint/2010/main" val="3607251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Amazon.com</a:t>
            </a:r>
          </a:p>
          <a:p>
            <a:pPr lvl="0"/>
            <a:r>
              <a:rPr lang="en-US" sz="1200" dirty="0" smtClean="0"/>
              <a:t>Understanding Customers’ Needs</a:t>
            </a:r>
          </a:p>
          <a:p>
            <a:pPr lvl="0"/>
            <a:r>
              <a:rPr lang="en-US" sz="1200" dirty="0" smtClean="0"/>
              <a:t>Adhering to Customer-Defined Standards</a:t>
            </a:r>
          </a:p>
          <a:p>
            <a:pPr lvl="0"/>
            <a:r>
              <a:rPr lang="en-US" sz="1200" dirty="0" smtClean="0"/>
              <a:t>Exceeding the Expectations of Customers</a:t>
            </a:r>
          </a:p>
          <a:p>
            <a:pPr lvl="0"/>
            <a:endParaRPr lang="en-US" sz="1200" dirty="0" smtClean="0"/>
          </a:p>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27</a:t>
            </a:fld>
            <a:endParaRPr lang="en-US"/>
          </a:p>
        </p:txBody>
      </p:sp>
    </p:spTree>
    <p:extLst>
      <p:ext uri="{BB962C8B-B14F-4D97-AF65-F5344CB8AC3E}">
        <p14:creationId xmlns:p14="http://schemas.microsoft.com/office/powerpoint/2010/main" val="4715587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28</a:t>
            </a:fld>
            <a:endParaRPr lang="en-US"/>
          </a:p>
        </p:txBody>
      </p:sp>
    </p:spTree>
    <p:extLst>
      <p:ext uri="{BB962C8B-B14F-4D97-AF65-F5344CB8AC3E}">
        <p14:creationId xmlns:p14="http://schemas.microsoft.com/office/powerpoint/2010/main" val="455438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29</a:t>
            </a:fld>
            <a:endParaRPr lang="en-US"/>
          </a:p>
        </p:txBody>
      </p:sp>
    </p:spTree>
    <p:extLst>
      <p:ext uri="{BB962C8B-B14F-4D97-AF65-F5344CB8AC3E}">
        <p14:creationId xmlns:p14="http://schemas.microsoft.com/office/powerpoint/2010/main" val="13600981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30</a:t>
            </a:fld>
            <a:endParaRPr lang="en-US"/>
          </a:p>
        </p:txBody>
      </p:sp>
    </p:spTree>
    <p:extLst>
      <p:ext uri="{BB962C8B-B14F-4D97-AF65-F5344CB8AC3E}">
        <p14:creationId xmlns:p14="http://schemas.microsoft.com/office/powerpoint/2010/main" val="16267217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31</a:t>
            </a:fld>
            <a:endParaRPr lang="en-US"/>
          </a:p>
        </p:txBody>
      </p:sp>
    </p:spTree>
    <p:extLst>
      <p:ext uri="{BB962C8B-B14F-4D97-AF65-F5344CB8AC3E}">
        <p14:creationId xmlns:p14="http://schemas.microsoft.com/office/powerpoint/2010/main" val="3630451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32</a:t>
            </a:fld>
            <a:endParaRPr lang="en-US"/>
          </a:p>
        </p:txBody>
      </p:sp>
    </p:spTree>
    <p:extLst>
      <p:ext uri="{BB962C8B-B14F-4D97-AF65-F5344CB8AC3E}">
        <p14:creationId xmlns:p14="http://schemas.microsoft.com/office/powerpoint/2010/main" val="23920748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33</a:t>
            </a:fld>
            <a:endParaRPr lang="en-US"/>
          </a:p>
        </p:txBody>
      </p:sp>
    </p:spTree>
    <p:extLst>
      <p:ext uri="{BB962C8B-B14F-4D97-AF65-F5344CB8AC3E}">
        <p14:creationId xmlns:p14="http://schemas.microsoft.com/office/powerpoint/2010/main" val="32206280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34</a:t>
            </a:fld>
            <a:endParaRPr lang="en-US"/>
          </a:p>
        </p:txBody>
      </p:sp>
    </p:spTree>
    <p:extLst>
      <p:ext uri="{BB962C8B-B14F-4D97-AF65-F5344CB8AC3E}">
        <p14:creationId xmlns:p14="http://schemas.microsoft.com/office/powerpoint/2010/main" val="4064322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Ritz Carlton:</a:t>
            </a:r>
            <a:r>
              <a:rPr lang="en-US" sz="1200" baseline="0" dirty="0" smtClean="0"/>
              <a:t> </a:t>
            </a:r>
            <a:r>
              <a:rPr lang="en-US" sz="1200" dirty="0" smtClean="0"/>
              <a:t>Among the “gold standards” of this two-time Malcolm Baldrige Award winner are its service values. </a:t>
            </a:r>
          </a:p>
          <a:p>
            <a:pPr lvl="0"/>
            <a:r>
              <a:rPr lang="en-US" sz="1200" dirty="0" smtClean="0"/>
              <a:t>“Service Values – I am proud to be Ritz-Carlton” (12 Items)</a:t>
            </a:r>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8</a:t>
            </a:fld>
            <a:endParaRPr lang="en-US"/>
          </a:p>
        </p:txBody>
      </p:sp>
    </p:spTree>
    <p:extLst>
      <p:ext uri="{BB962C8B-B14F-4D97-AF65-F5344CB8AC3E}">
        <p14:creationId xmlns:p14="http://schemas.microsoft.com/office/powerpoint/2010/main" val="3285627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Table 5.1 lists some examples of the types of costs that fall into each category. </a:t>
            </a:r>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9</a:t>
            </a:fld>
            <a:endParaRPr lang="en-US"/>
          </a:p>
        </p:txBody>
      </p:sp>
    </p:spTree>
    <p:extLst>
      <p:ext uri="{BB962C8B-B14F-4D97-AF65-F5344CB8AC3E}">
        <p14:creationId xmlns:p14="http://schemas.microsoft.com/office/powerpoint/2010/main" val="166779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Deming is best known for formulating a 14-point management philosophy for improving quality, productivity, and the competitive position of a company (Table 5.2). </a:t>
            </a:r>
          </a:p>
          <a:p>
            <a:pPr lvl="0"/>
            <a:r>
              <a:rPr lang="en-US" sz="1200" dirty="0" smtClean="0"/>
              <a:t>In addition to the principle of doing it right the first time (DIRFT), Crosby proposed four other principles.</a:t>
            </a:r>
          </a:p>
        </p:txBody>
      </p:sp>
      <p:sp>
        <p:nvSpPr>
          <p:cNvPr id="4" name="Slide Number Placeholder 3"/>
          <p:cNvSpPr>
            <a:spLocks noGrp="1"/>
          </p:cNvSpPr>
          <p:nvPr>
            <p:ph type="sldNum" sz="quarter" idx="10"/>
          </p:nvPr>
        </p:nvSpPr>
        <p:spPr/>
        <p:txBody>
          <a:bodyPr/>
          <a:lstStyle/>
          <a:p>
            <a:fld id="{39974C31-EB4A-4B21-8134-CB5741A1DC5F}" type="slidenum">
              <a:rPr lang="en-US" smtClean="0"/>
              <a:pPr/>
              <a:t>10</a:t>
            </a:fld>
            <a:endParaRPr lang="en-US"/>
          </a:p>
        </p:txBody>
      </p:sp>
    </p:spTree>
    <p:extLst>
      <p:ext uri="{BB962C8B-B14F-4D97-AF65-F5344CB8AC3E}">
        <p14:creationId xmlns:p14="http://schemas.microsoft.com/office/powerpoint/2010/main" val="1434982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11</a:t>
            </a:fld>
            <a:endParaRPr lang="en-US"/>
          </a:p>
        </p:txBody>
      </p:sp>
    </p:spTree>
    <p:extLst>
      <p:ext uri="{BB962C8B-B14F-4D97-AF65-F5344CB8AC3E}">
        <p14:creationId xmlns:p14="http://schemas.microsoft.com/office/powerpoint/2010/main" val="2134232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12</a:t>
            </a:fld>
            <a:endParaRPr lang="en-US"/>
          </a:p>
        </p:txBody>
      </p:sp>
    </p:spTree>
    <p:extLst>
      <p:ext uri="{BB962C8B-B14F-4D97-AF65-F5344CB8AC3E}">
        <p14:creationId xmlns:p14="http://schemas.microsoft.com/office/powerpoint/2010/main" val="1331648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13</a:t>
            </a:fld>
            <a:endParaRPr lang="en-US"/>
          </a:p>
        </p:txBody>
      </p:sp>
    </p:spTree>
    <p:extLst>
      <p:ext uri="{BB962C8B-B14F-4D97-AF65-F5344CB8AC3E}">
        <p14:creationId xmlns:p14="http://schemas.microsoft.com/office/powerpoint/2010/main" val="3154030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Despite its advantages, TQM is not a quick fix.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Depending on the severity of an organization’s problems, its full implementation may take several years.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Nor is it costless. TQM can, in fact, increase a company’s short-term costs as a firm revamps its practices.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Organizations must be willing to invest time and money to implement TQM.  </a:t>
            </a:r>
          </a:p>
          <a:p>
            <a:pPr lvl="0"/>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14</a:t>
            </a:fld>
            <a:endParaRPr lang="en-US"/>
          </a:p>
        </p:txBody>
      </p:sp>
    </p:spTree>
    <p:extLst>
      <p:ext uri="{BB962C8B-B14F-4D97-AF65-F5344CB8AC3E}">
        <p14:creationId xmlns:p14="http://schemas.microsoft.com/office/powerpoint/2010/main" val="16583132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Pioneers in </a:t>
            </a:r>
            <a:r>
              <a:rPr lang="en-US" sz="2400" dirty="0" smtClean="0"/>
              <a:t>the </a:t>
            </a:r>
            <a:r>
              <a:rPr lang="en-US" sz="2400" dirty="0" smtClean="0"/>
              <a:t>Evolution of Quality Management </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Walter </a:t>
            </a:r>
            <a:r>
              <a:rPr lang="en-US" sz="2400" dirty="0"/>
              <a:t>A. </a:t>
            </a:r>
            <a:r>
              <a:rPr lang="en-US" sz="2400" dirty="0" err="1"/>
              <a:t>Shewhart</a:t>
            </a:r>
            <a:endParaRPr lang="en-US" sz="2400" dirty="0"/>
          </a:p>
          <a:p>
            <a:pPr lvl="0"/>
            <a:r>
              <a:rPr lang="en-US" sz="2400" dirty="0" smtClean="0"/>
              <a:t>W</a:t>
            </a:r>
            <a:r>
              <a:rPr lang="en-US" sz="2400" dirty="0"/>
              <a:t>. Edward Deming </a:t>
            </a:r>
          </a:p>
          <a:p>
            <a:pPr lvl="0"/>
            <a:r>
              <a:rPr lang="en-US" sz="2400" dirty="0" smtClean="0"/>
              <a:t>Joseph </a:t>
            </a:r>
            <a:r>
              <a:rPr lang="en-US" sz="2400" dirty="0"/>
              <a:t>M. </a:t>
            </a:r>
            <a:r>
              <a:rPr lang="en-US" sz="2400" dirty="0" err="1"/>
              <a:t>Juran</a:t>
            </a:r>
            <a:endParaRPr lang="en-US" sz="2400" dirty="0"/>
          </a:p>
          <a:p>
            <a:pPr lvl="0"/>
            <a:r>
              <a:rPr lang="en-US" sz="2400" dirty="0" smtClean="0"/>
              <a:t>Armand </a:t>
            </a:r>
            <a:r>
              <a:rPr lang="en-US" sz="2400" dirty="0"/>
              <a:t>V. </a:t>
            </a:r>
            <a:r>
              <a:rPr lang="en-US" sz="2400" dirty="0" err="1"/>
              <a:t>Feigenbaum</a:t>
            </a:r>
            <a:r>
              <a:rPr lang="en-US" sz="2400" dirty="0"/>
              <a:t>,</a:t>
            </a:r>
          </a:p>
          <a:p>
            <a:pPr lvl="0"/>
            <a:r>
              <a:rPr lang="en-US" sz="2400" dirty="0" smtClean="0"/>
              <a:t>Kaoru </a:t>
            </a:r>
            <a:r>
              <a:rPr lang="en-US" sz="2400" dirty="0"/>
              <a:t>Ishikawa</a:t>
            </a:r>
          </a:p>
          <a:p>
            <a:pPr lvl="0"/>
            <a:r>
              <a:rPr lang="en-US" sz="2400" dirty="0" smtClean="0"/>
              <a:t>Philip </a:t>
            </a:r>
            <a:r>
              <a:rPr lang="en-US" sz="2400" dirty="0"/>
              <a:t>Crosby</a:t>
            </a:r>
          </a:p>
          <a:p>
            <a:pPr lvl="0"/>
            <a:r>
              <a:rPr lang="en-US" sz="2400" dirty="0" smtClean="0"/>
              <a:t>Shigeo </a:t>
            </a:r>
            <a:r>
              <a:rPr lang="en-US" sz="2400" dirty="0"/>
              <a:t>Shingo</a:t>
            </a:r>
          </a:p>
          <a:p>
            <a:pPr lvl="0"/>
            <a:r>
              <a:rPr lang="en-US" sz="2400" dirty="0" err="1" smtClean="0"/>
              <a:t>Genichi</a:t>
            </a:r>
            <a:r>
              <a:rPr lang="en-US" sz="2400" dirty="0" smtClean="0"/>
              <a:t> Taguchi</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409237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99" y="76200"/>
            <a:ext cx="8305801" cy="65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6374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pPr lvl="0"/>
            <a:r>
              <a:rPr lang="en-US" sz="2000" dirty="0"/>
              <a:t>Pioneers of the Quality Management Movement</a:t>
            </a:r>
          </a:p>
        </p:txBody>
      </p:sp>
      <p:sp>
        <p:nvSpPr>
          <p:cNvPr id="5" name="Slide Number Placeholder 4"/>
          <p:cNvSpPr>
            <a:spLocks noGrp="1"/>
          </p:cNvSpPr>
          <p:nvPr>
            <p:ph type="sldNum" sz="quarter" idx="12"/>
          </p:nvPr>
        </p:nvSpPr>
        <p:spPr>
          <a:xfrm>
            <a:off x="8703906" y="6613525"/>
            <a:ext cx="457200" cy="244475"/>
          </a:xfrm>
        </p:spPr>
        <p:txBody>
          <a:bodyPr/>
          <a:lstStyle/>
          <a:p>
            <a:fld id="{B6F15528-21DE-4FAA-801E-634DDDAF4B2B}" type="slidenum">
              <a:rPr lang="en-US" smtClean="0"/>
              <a:pPr/>
              <a:t>12</a:t>
            </a:fld>
            <a:endParaRPr lang="en-US" dirty="0"/>
          </a:p>
        </p:txBody>
      </p:sp>
      <p:sp>
        <p:nvSpPr>
          <p:cNvPr id="8" name="Footer Placeholder 3"/>
          <p:cNvSpPr>
            <a:spLocks noGrp="1"/>
          </p:cNvSpPr>
          <p:nvPr>
            <p:ph type="ftr" sz="quarter" idx="11"/>
          </p:nvPr>
        </p:nvSpPr>
        <p:spPr>
          <a:xfrm>
            <a:off x="609600" y="6615404"/>
            <a:ext cx="7010400" cy="228600"/>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066800"/>
            <a:ext cx="85344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94654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85800"/>
          </a:xfrm>
        </p:spPr>
        <p:txBody>
          <a:bodyPr>
            <a:noAutofit/>
          </a:bodyPr>
          <a:lstStyle/>
          <a:p>
            <a:pPr lvl="0"/>
            <a:r>
              <a:rPr lang="en-US" sz="2000" dirty="0"/>
              <a:t>Total Quality Management (TQM)</a:t>
            </a:r>
          </a:p>
        </p:txBody>
      </p:sp>
      <p:sp>
        <p:nvSpPr>
          <p:cNvPr id="7" name="Content Placeholder 6"/>
          <p:cNvSpPr>
            <a:spLocks noGrp="1"/>
          </p:cNvSpPr>
          <p:nvPr>
            <p:ph idx="1"/>
          </p:nvPr>
        </p:nvSpPr>
        <p:spPr>
          <a:xfrm>
            <a:off x="665902" y="990600"/>
            <a:ext cx="3144098" cy="1371600"/>
          </a:xfrm>
        </p:spPr>
        <p:txBody>
          <a:bodyPr>
            <a:noAutofit/>
          </a:bodyPr>
          <a:lstStyle/>
          <a:p>
            <a:pPr lvl="0"/>
            <a:r>
              <a:rPr lang="en-US" sz="1800" dirty="0" smtClean="0"/>
              <a:t>TQM </a:t>
            </a:r>
            <a:r>
              <a:rPr lang="en-US" sz="1800" dirty="0"/>
              <a:t>focuses on the continuous improvement of the quality of a firm’s products, services, and processes. </a:t>
            </a:r>
            <a:endParaRPr lang="en-US" sz="1800" dirty="0" smtClean="0"/>
          </a:p>
          <a:p>
            <a:pPr lvl="0"/>
            <a:r>
              <a:rPr lang="en-US" sz="1800" dirty="0" smtClean="0"/>
              <a:t>It </a:t>
            </a:r>
            <a:r>
              <a:rPr lang="en-US" sz="1800" dirty="0"/>
              <a:t>is a concept the Japanese call kaizen. </a:t>
            </a:r>
            <a:endParaRPr lang="en-US" sz="1800" dirty="0" smtClean="0"/>
          </a:p>
          <a:p>
            <a:pPr lvl="0"/>
            <a:r>
              <a:rPr lang="en-US" sz="1800" dirty="0" smtClean="0"/>
              <a:t>Because </a:t>
            </a:r>
            <a:r>
              <a:rPr lang="en-US" sz="1800" dirty="0"/>
              <a:t>continuous improvement is a never-ending process, it is represented as a circle in a model known as the Plan, Do, Study, and Act (PDSA) cycle. </a:t>
            </a:r>
            <a:endParaRPr lang="en-US" sz="1800" dirty="0" smtClean="0"/>
          </a:p>
          <a:p>
            <a:pPr lvl="0"/>
            <a:endParaRPr lang="en-US" sz="2400" dirty="0" smtClean="0"/>
          </a:p>
          <a:p>
            <a:pPr marL="0" lvl="0" indent="0">
              <a:buNone/>
            </a:pPr>
            <a:r>
              <a:rPr lang="en-US" sz="2400" dirty="0" smtClean="0"/>
              <a:t> </a:t>
            </a:r>
            <a:endParaRPr lang="en-US" sz="2400" dirty="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838200"/>
            <a:ext cx="5105400" cy="533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8446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685800"/>
          </a:xfrm>
        </p:spPr>
        <p:txBody>
          <a:bodyPr>
            <a:noAutofit/>
          </a:bodyPr>
          <a:lstStyle/>
          <a:p>
            <a:pPr lvl="0"/>
            <a:r>
              <a:rPr lang="en-US" sz="2000" dirty="0"/>
              <a:t>Key Aspects of Total Quality Management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762000"/>
            <a:ext cx="5486399" cy="5238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58030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ISO Standards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International </a:t>
            </a:r>
            <a:r>
              <a:rPr lang="en-US" sz="2400" dirty="0"/>
              <a:t>Organization for Standardization (ISO</a:t>
            </a:r>
            <a:r>
              <a:rPr lang="en-US" sz="2400" dirty="0" smtClean="0"/>
              <a:t>)</a:t>
            </a:r>
            <a:endParaRPr lang="en-US" sz="2400" dirty="0"/>
          </a:p>
          <a:p>
            <a:pPr lvl="0"/>
            <a:r>
              <a:rPr lang="en-US" sz="2400" dirty="0" smtClean="0"/>
              <a:t>ISO </a:t>
            </a:r>
            <a:r>
              <a:rPr lang="en-US" sz="2400" dirty="0"/>
              <a:t>14000 </a:t>
            </a:r>
            <a:r>
              <a:rPr lang="en-US" sz="2400" dirty="0" smtClean="0"/>
              <a:t>standards </a:t>
            </a:r>
            <a:r>
              <a:rPr lang="en-US" sz="2400" dirty="0"/>
              <a:t>help firms manage their processes so as to avoid damaging the </a:t>
            </a:r>
            <a:r>
              <a:rPr lang="en-US" sz="2400" dirty="0" smtClean="0"/>
              <a:t>environment</a:t>
            </a:r>
          </a:p>
          <a:p>
            <a:pPr lvl="0"/>
            <a:r>
              <a:rPr lang="en-US" sz="2400" dirty="0" smtClean="0"/>
              <a:t>ISO </a:t>
            </a:r>
            <a:r>
              <a:rPr lang="en-US" sz="2400" dirty="0"/>
              <a:t>9000 family of standards </a:t>
            </a:r>
            <a:r>
              <a:rPr lang="en-US" sz="2400" dirty="0" smtClean="0"/>
              <a:t>is designed for </a:t>
            </a:r>
            <a:r>
              <a:rPr lang="en-US" sz="2400" dirty="0"/>
              <a:t>managing quality both in manufacturing and service organizations. </a:t>
            </a:r>
            <a:endParaRPr lang="en-US" sz="2400" dirty="0" smtClean="0"/>
          </a:p>
          <a:p>
            <a:pPr lvl="0"/>
            <a:r>
              <a:rPr lang="en-US" sz="2400" dirty="0" smtClean="0"/>
              <a:t>Among </a:t>
            </a:r>
            <a:r>
              <a:rPr lang="en-US" sz="2400" dirty="0"/>
              <a:t>the advantages of a 9000 certification is that </a:t>
            </a:r>
            <a:r>
              <a:rPr lang="en-US" sz="2400" dirty="0" smtClean="0"/>
              <a:t>it is </a:t>
            </a:r>
            <a:r>
              <a:rPr lang="en-US" sz="2400" dirty="0"/>
              <a:t>a worldwide indicator of quality</a:t>
            </a:r>
            <a:r>
              <a:rPr lang="en-US" sz="2400" dirty="0" smtClean="0"/>
              <a:t>.</a:t>
            </a:r>
            <a:endParaRPr lang="en-US" sz="2400" dirty="0"/>
          </a:p>
          <a:p>
            <a:pPr lvl="0"/>
            <a:r>
              <a:rPr lang="en-US" sz="2400" dirty="0"/>
              <a:t>To become ISO certified, companies must be audited by external governing groups that confirm they have met the requirements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46347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Baldrige Standards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 </a:t>
            </a:r>
            <a:r>
              <a:rPr lang="en-US" sz="2400" dirty="0"/>
              <a:t>Baldrige National Quality Program and the associated Malcolm Baldrige National Quality Award were created by the Malcolm Baldrige National Quality Improvement Act of 1987</a:t>
            </a:r>
            <a:r>
              <a:rPr lang="en-US" sz="2400" dirty="0" smtClean="0"/>
              <a:t>.</a:t>
            </a:r>
          </a:p>
          <a:p>
            <a:pPr lvl="0"/>
            <a:r>
              <a:rPr lang="en-US" sz="2400" dirty="0" smtClean="0"/>
              <a:t>Both the program and award were named after Malcolm Baldrige, who was the United States Secretary of Commerce during the Reagan administration.</a:t>
            </a:r>
          </a:p>
          <a:p>
            <a:pPr lvl="0"/>
            <a:r>
              <a:rPr lang="en-US" sz="2400" dirty="0" smtClean="0"/>
              <a:t>The </a:t>
            </a:r>
            <a:r>
              <a:rPr lang="en-US" sz="2400" dirty="0"/>
              <a:t>name of the program was changed in 2010 and is now known as the Baldrige Performance Excellence Program.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990597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Criteria for the Baldrige Performance Excellence Program</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Figure </a:t>
            </a:r>
            <a:r>
              <a:rPr lang="en-US" sz="2400" dirty="0"/>
              <a:t>5.3: Criteria for the Baldrige Performance Excellence </a:t>
            </a:r>
            <a:r>
              <a:rPr lang="en-US" sz="2400" dirty="0" smtClean="0"/>
              <a:t>Program</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534158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Six Sigma</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Six Sigma was developed </a:t>
            </a:r>
            <a:r>
              <a:rPr lang="en-US" sz="2400" dirty="0"/>
              <a:t>by Motorola in 1986</a:t>
            </a:r>
            <a:r>
              <a:rPr lang="en-US" sz="2400" dirty="0" smtClean="0"/>
              <a:t>.</a:t>
            </a:r>
          </a:p>
          <a:p>
            <a:pPr lvl="0"/>
            <a:r>
              <a:rPr lang="en-US" sz="2400" dirty="0" smtClean="0"/>
              <a:t>It </a:t>
            </a:r>
            <a:r>
              <a:rPr lang="en-US" sz="2400" dirty="0"/>
              <a:t>is a fact-based, data-driven quality management method that seeks to improve the quality of products and services by identifying and removing the causes of defects (errors) and minimizing process variations. </a:t>
            </a:r>
            <a:endParaRPr lang="en-US" sz="2400" dirty="0" smtClean="0"/>
          </a:p>
          <a:p>
            <a:pPr lvl="0"/>
            <a:r>
              <a:rPr lang="en-US" sz="2400" dirty="0" smtClean="0"/>
              <a:t>Six </a:t>
            </a:r>
            <a:r>
              <a:rPr lang="en-US" sz="2400" dirty="0"/>
              <a:t>Sigma derives its name from the Greek letter, sigma (σ), which is the symbol for the standard deviation of values for the outcome of a process. </a:t>
            </a:r>
            <a:endParaRPr lang="en-US" sz="2400" dirty="0" smtClean="0"/>
          </a:p>
          <a:p>
            <a:pPr lvl="0"/>
            <a:r>
              <a:rPr lang="en-US" sz="2400" dirty="0" smtClean="0"/>
              <a:t>The </a:t>
            </a:r>
            <a:r>
              <a:rPr lang="en-US" sz="2400" dirty="0"/>
              <a:t>“six” in Six Sigma refers to a value that is plus or minus six standard deviations from the mean for any process, or a 99.9997% defect-free rate.  This number translates into 3.4 defects per million.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541077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55"/>
            <a:ext cx="7696200" cy="838200"/>
          </a:xfrm>
        </p:spPr>
        <p:txBody>
          <a:bodyPr>
            <a:noAutofit/>
          </a:bodyPr>
          <a:lstStyle/>
          <a:p>
            <a:pPr lvl="0"/>
            <a:r>
              <a:rPr lang="en-US" sz="2400" dirty="0"/>
              <a:t>Quality at Various Sigma Levels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762000"/>
            <a:ext cx="7107237" cy="552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227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86800" y="6553200"/>
            <a:ext cx="457200" cy="365125"/>
          </a:xfrm>
        </p:spPr>
        <p:txBody>
          <a:bodyPr/>
          <a:lstStyle/>
          <a:p>
            <a:fld id="{B6F15528-21DE-4FAA-801E-634DDDAF4B2B}" type="slidenum">
              <a:rPr lang="en-US" smtClean="0"/>
              <a:pPr/>
              <a:t>2</a:t>
            </a:fld>
            <a:endParaRPr lang="en-US" dirty="0"/>
          </a:p>
        </p:txBody>
      </p:sp>
      <p:sp>
        <p:nvSpPr>
          <p:cNvPr id="7" name="Subtitle 3"/>
          <p:cNvSpPr>
            <a:spLocks noGrp="1"/>
          </p:cNvSpPr>
          <p:nvPr>
            <p:ph type="title"/>
          </p:nvPr>
        </p:nvSpPr>
        <p:spPr/>
        <p:txBody>
          <a:bodyPr>
            <a:normAutofit/>
          </a:bodyPr>
          <a:lstStyle/>
          <a:p>
            <a:r>
              <a:rPr lang="en-US" cap="none" dirty="0" smtClean="0"/>
              <a:t>Chapter 5:</a:t>
            </a:r>
            <a:br>
              <a:rPr lang="en-US" cap="none" dirty="0" smtClean="0"/>
            </a:br>
            <a:r>
              <a:rPr lang="en-US" cap="none" dirty="0" smtClean="0"/>
              <a:t>Managing for Quality</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2702054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838200"/>
          </a:xfrm>
        </p:spPr>
        <p:txBody>
          <a:bodyPr>
            <a:noAutofit/>
          </a:bodyPr>
          <a:lstStyle/>
          <a:p>
            <a:pPr lvl="0"/>
            <a:r>
              <a:rPr lang="en-US" sz="2400" dirty="0"/>
              <a:t>Six Sigma Steps</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20</a:t>
            </a:fld>
            <a:endParaRPr lang="en-US" dirty="0"/>
          </a:p>
        </p:txBody>
      </p:sp>
      <p:sp>
        <p:nvSpPr>
          <p:cNvPr id="8" name="Footer Placeholder 3"/>
          <p:cNvSpPr>
            <a:spLocks noGrp="1"/>
          </p:cNvSpPr>
          <p:nvPr>
            <p:ph type="ftr" sz="quarter" idx="11"/>
          </p:nvPr>
        </p:nvSpPr>
        <p:spPr>
          <a:xfrm>
            <a:off x="609600" y="6485099"/>
            <a:ext cx="7010400" cy="365125"/>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685800"/>
            <a:ext cx="5435600" cy="5781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77027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05892" y="-20217"/>
            <a:ext cx="7696200" cy="477417"/>
          </a:xfrm>
        </p:spPr>
        <p:txBody>
          <a:bodyPr>
            <a:noAutofit/>
          </a:bodyPr>
          <a:lstStyle/>
          <a:p>
            <a:pPr lvl="0"/>
            <a:r>
              <a:rPr lang="en-US" sz="1800" dirty="0" smtClean="0"/>
              <a:t>Quality Management Tools and Techniques </a:t>
            </a:r>
            <a:endParaRPr lang="en-US" sz="1800" dirty="0"/>
          </a:p>
        </p:txBody>
      </p:sp>
      <p:sp>
        <p:nvSpPr>
          <p:cNvPr id="5" name="Slide Number Placeholder 4"/>
          <p:cNvSpPr>
            <a:spLocks noGrp="1"/>
          </p:cNvSpPr>
          <p:nvPr>
            <p:ph type="sldNum" sz="quarter" idx="12"/>
          </p:nvPr>
        </p:nvSpPr>
        <p:spPr>
          <a:xfrm>
            <a:off x="8763000" y="6629400"/>
            <a:ext cx="381000" cy="228600"/>
          </a:xfrm>
        </p:spPr>
        <p:txBody>
          <a:bodyPr/>
          <a:lstStyle/>
          <a:p>
            <a:fld id="{B6F15528-21DE-4FAA-801E-634DDDAF4B2B}" type="slidenum">
              <a:rPr lang="en-US" smtClean="0"/>
              <a:pPr/>
              <a:t>21</a:t>
            </a:fld>
            <a:endParaRPr lang="en-US" dirty="0"/>
          </a:p>
        </p:txBody>
      </p:sp>
      <p:sp>
        <p:nvSpPr>
          <p:cNvPr id="8" name="Footer Placeholder 3"/>
          <p:cNvSpPr>
            <a:spLocks noGrp="1"/>
          </p:cNvSpPr>
          <p:nvPr>
            <p:ph type="ftr" sz="quarter" idx="11"/>
          </p:nvPr>
        </p:nvSpPr>
        <p:spPr>
          <a:xfrm>
            <a:off x="609600" y="6626290"/>
            <a:ext cx="7010400" cy="199053"/>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94109"/>
            <a:ext cx="7848600" cy="6245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15351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05892" y="-20217"/>
            <a:ext cx="7696200" cy="477417"/>
          </a:xfrm>
        </p:spPr>
        <p:txBody>
          <a:bodyPr>
            <a:noAutofit/>
          </a:bodyPr>
          <a:lstStyle/>
          <a:p>
            <a:pPr lvl="0"/>
            <a:r>
              <a:rPr lang="en-US" sz="1800" dirty="0" smtClean="0"/>
              <a:t>Quality Management Tools and </a:t>
            </a:r>
            <a:r>
              <a:rPr lang="en-US" sz="1800" dirty="0" smtClean="0"/>
              <a:t>Techniques (Cont’d) </a:t>
            </a:r>
            <a:endParaRPr lang="en-US" sz="1800" dirty="0"/>
          </a:p>
        </p:txBody>
      </p:sp>
      <p:sp>
        <p:nvSpPr>
          <p:cNvPr id="5" name="Slide Number Placeholder 4"/>
          <p:cNvSpPr>
            <a:spLocks noGrp="1"/>
          </p:cNvSpPr>
          <p:nvPr>
            <p:ph type="sldNum" sz="quarter" idx="12"/>
          </p:nvPr>
        </p:nvSpPr>
        <p:spPr>
          <a:xfrm>
            <a:off x="8763000" y="6629400"/>
            <a:ext cx="381000" cy="228600"/>
          </a:xfrm>
        </p:spPr>
        <p:txBody>
          <a:bodyPr/>
          <a:lstStyle/>
          <a:p>
            <a:fld id="{B6F15528-21DE-4FAA-801E-634DDDAF4B2B}" type="slidenum">
              <a:rPr lang="en-US" smtClean="0"/>
              <a:pPr/>
              <a:t>22</a:t>
            </a:fld>
            <a:endParaRPr lang="en-US" dirty="0"/>
          </a:p>
        </p:txBody>
      </p:sp>
      <p:sp>
        <p:nvSpPr>
          <p:cNvPr id="8" name="Footer Placeholder 3"/>
          <p:cNvSpPr>
            <a:spLocks noGrp="1"/>
          </p:cNvSpPr>
          <p:nvPr>
            <p:ph type="ftr" sz="quarter" idx="11"/>
          </p:nvPr>
        </p:nvSpPr>
        <p:spPr>
          <a:xfrm>
            <a:off x="609600" y="6626290"/>
            <a:ext cx="7010400" cy="199053"/>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685800"/>
            <a:ext cx="8288337" cy="5897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61950"/>
            <a:ext cx="2181225"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22430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05892" y="-20217"/>
            <a:ext cx="7696200" cy="401217"/>
          </a:xfrm>
        </p:spPr>
        <p:txBody>
          <a:bodyPr>
            <a:noAutofit/>
          </a:bodyPr>
          <a:lstStyle/>
          <a:p>
            <a:pPr lvl="0"/>
            <a:r>
              <a:rPr lang="en-US" sz="1800" dirty="0" smtClean="0"/>
              <a:t>Quality Management Tools and </a:t>
            </a:r>
            <a:r>
              <a:rPr lang="en-US" sz="1800" dirty="0" smtClean="0"/>
              <a:t>Techniques (Cont’d) </a:t>
            </a:r>
            <a:endParaRPr lang="en-US" sz="1800" dirty="0"/>
          </a:p>
        </p:txBody>
      </p:sp>
      <p:sp>
        <p:nvSpPr>
          <p:cNvPr id="5" name="Slide Number Placeholder 4"/>
          <p:cNvSpPr>
            <a:spLocks noGrp="1"/>
          </p:cNvSpPr>
          <p:nvPr>
            <p:ph type="sldNum" sz="quarter" idx="12"/>
          </p:nvPr>
        </p:nvSpPr>
        <p:spPr>
          <a:xfrm>
            <a:off x="8763000" y="6629400"/>
            <a:ext cx="381000" cy="228600"/>
          </a:xfrm>
        </p:spPr>
        <p:txBody>
          <a:bodyPr/>
          <a:lstStyle/>
          <a:p>
            <a:fld id="{B6F15528-21DE-4FAA-801E-634DDDAF4B2B}" type="slidenum">
              <a:rPr lang="en-US" smtClean="0"/>
              <a:pPr/>
              <a:t>23</a:t>
            </a:fld>
            <a:endParaRPr lang="en-US" dirty="0"/>
          </a:p>
        </p:txBody>
      </p:sp>
      <p:sp>
        <p:nvSpPr>
          <p:cNvPr id="8" name="Footer Placeholder 3"/>
          <p:cNvSpPr>
            <a:spLocks noGrp="1"/>
          </p:cNvSpPr>
          <p:nvPr>
            <p:ph type="ftr" sz="quarter" idx="11"/>
          </p:nvPr>
        </p:nvSpPr>
        <p:spPr>
          <a:xfrm>
            <a:off x="609600" y="6626290"/>
            <a:ext cx="7010400" cy="199053"/>
          </a:xfrm>
        </p:spPr>
        <p:txBody>
          <a:bodyPr/>
          <a:lstStyle/>
          <a:p>
            <a:r>
              <a:rPr lang="en-US" dirty="0" err="1" smtClean="0"/>
              <a:t>Venkataraman</a:t>
            </a:r>
            <a:r>
              <a:rPr lang="en-US" dirty="0" smtClean="0"/>
              <a:t> &amp; Pinto, Operations Management, 1e. SAGE, 2018.</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81000"/>
            <a:ext cx="7543800" cy="62412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86128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05892" y="-20217"/>
            <a:ext cx="7696200" cy="401217"/>
          </a:xfrm>
        </p:spPr>
        <p:txBody>
          <a:bodyPr>
            <a:noAutofit/>
          </a:bodyPr>
          <a:lstStyle/>
          <a:p>
            <a:pPr lvl="0"/>
            <a:r>
              <a:rPr lang="en-US" sz="1800" dirty="0" smtClean="0"/>
              <a:t>Quality Management Tools and </a:t>
            </a:r>
            <a:r>
              <a:rPr lang="en-US" sz="1800" dirty="0" smtClean="0"/>
              <a:t>Techniques (Cont’d) </a:t>
            </a:r>
            <a:endParaRPr lang="en-US" sz="1800" dirty="0"/>
          </a:p>
        </p:txBody>
      </p:sp>
      <p:sp>
        <p:nvSpPr>
          <p:cNvPr id="5" name="Slide Number Placeholder 4"/>
          <p:cNvSpPr>
            <a:spLocks noGrp="1"/>
          </p:cNvSpPr>
          <p:nvPr>
            <p:ph type="sldNum" sz="quarter" idx="12"/>
          </p:nvPr>
        </p:nvSpPr>
        <p:spPr>
          <a:xfrm>
            <a:off x="8763000" y="6629400"/>
            <a:ext cx="381000" cy="228600"/>
          </a:xfrm>
        </p:spPr>
        <p:txBody>
          <a:bodyPr/>
          <a:lstStyle/>
          <a:p>
            <a:fld id="{B6F15528-21DE-4FAA-801E-634DDDAF4B2B}" type="slidenum">
              <a:rPr lang="en-US" smtClean="0"/>
              <a:pPr/>
              <a:t>24</a:t>
            </a:fld>
            <a:endParaRPr lang="en-US" dirty="0"/>
          </a:p>
        </p:txBody>
      </p:sp>
      <p:sp>
        <p:nvSpPr>
          <p:cNvPr id="8" name="Footer Placeholder 3"/>
          <p:cNvSpPr>
            <a:spLocks noGrp="1"/>
          </p:cNvSpPr>
          <p:nvPr>
            <p:ph type="ftr" sz="quarter" idx="11"/>
          </p:nvPr>
        </p:nvSpPr>
        <p:spPr>
          <a:xfrm>
            <a:off x="609600" y="6626290"/>
            <a:ext cx="7010400" cy="199053"/>
          </a:xfrm>
        </p:spPr>
        <p:txBody>
          <a:bodyPr/>
          <a:lstStyle/>
          <a:p>
            <a:r>
              <a:rPr lang="en-US" dirty="0" err="1" smtClean="0"/>
              <a:t>Venkataraman</a:t>
            </a:r>
            <a:r>
              <a:rPr lang="en-US" dirty="0" smtClean="0"/>
              <a:t> &amp; Pinto, Operations Management, 1e. SAGE, 2018.</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762000"/>
            <a:ext cx="8382000" cy="5729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38150"/>
            <a:ext cx="2181225"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35284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609600"/>
          </a:xfrm>
        </p:spPr>
        <p:txBody>
          <a:bodyPr>
            <a:noAutofit/>
          </a:bodyPr>
          <a:lstStyle/>
          <a:p>
            <a:pPr lvl="0"/>
            <a:r>
              <a:rPr lang="en-US" sz="2400" dirty="0"/>
              <a:t>The RATER Model</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 y="990600"/>
            <a:ext cx="8534401"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94280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110"/>
            <a:ext cx="7696200" cy="454090"/>
          </a:xfrm>
        </p:spPr>
        <p:txBody>
          <a:bodyPr>
            <a:noAutofit/>
          </a:bodyPr>
          <a:lstStyle/>
          <a:p>
            <a:pPr lvl="0"/>
            <a:r>
              <a:rPr lang="en-US" sz="1600" dirty="0"/>
              <a:t>The GAP Model</a:t>
            </a:r>
          </a:p>
        </p:txBody>
      </p:sp>
      <p:sp>
        <p:nvSpPr>
          <p:cNvPr id="5" name="Slide Number Placeholder 4"/>
          <p:cNvSpPr>
            <a:spLocks noGrp="1"/>
          </p:cNvSpPr>
          <p:nvPr>
            <p:ph type="sldNum" sz="quarter" idx="12"/>
          </p:nvPr>
        </p:nvSpPr>
        <p:spPr>
          <a:xfrm>
            <a:off x="8683690" y="6629400"/>
            <a:ext cx="457200" cy="228600"/>
          </a:xfrm>
        </p:spPr>
        <p:txBody>
          <a:bodyPr/>
          <a:lstStyle/>
          <a:p>
            <a:fld id="{B6F15528-21DE-4FAA-801E-634DDDAF4B2B}" type="slidenum">
              <a:rPr lang="en-US" smtClean="0"/>
              <a:pPr/>
              <a:t>26</a:t>
            </a:fld>
            <a:endParaRPr lang="en-US" dirty="0"/>
          </a:p>
        </p:txBody>
      </p:sp>
      <p:sp>
        <p:nvSpPr>
          <p:cNvPr id="8" name="Footer Placeholder 3"/>
          <p:cNvSpPr>
            <a:spLocks noGrp="1"/>
          </p:cNvSpPr>
          <p:nvPr>
            <p:ph type="ftr" sz="quarter" idx="11"/>
          </p:nvPr>
        </p:nvSpPr>
        <p:spPr>
          <a:xfrm>
            <a:off x="609600" y="6615404"/>
            <a:ext cx="5410200" cy="228600"/>
          </a:xfrm>
        </p:spPr>
        <p:txBody>
          <a:bodyPr/>
          <a:lstStyle/>
          <a:p>
            <a:r>
              <a:rPr lang="en-US" dirty="0" err="1" smtClean="0"/>
              <a:t>Venkataraman</a:t>
            </a:r>
            <a:r>
              <a:rPr lang="en-US" dirty="0" smtClean="0"/>
              <a:t> &amp; Pinto, Operations Management, 1e. SAGE, 2018.</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0780" y="381000"/>
            <a:ext cx="6561842" cy="6285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66951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Electronic Service Quality (e-SQ) </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Companies that deliver services electronically know that their success or failure is determined by their electronic service quality (e-SQ).</a:t>
            </a:r>
          </a:p>
          <a:p>
            <a:pPr lvl="0"/>
            <a:r>
              <a:rPr lang="en-US" sz="2400" dirty="0" smtClean="0"/>
              <a:t>Marketing </a:t>
            </a:r>
            <a:r>
              <a:rPr lang="en-US" sz="2400" dirty="0"/>
              <a:t>Information </a:t>
            </a:r>
            <a:r>
              <a:rPr lang="en-US" sz="2400" dirty="0" smtClean="0"/>
              <a:t>Gap</a:t>
            </a:r>
          </a:p>
          <a:p>
            <a:pPr lvl="0"/>
            <a:r>
              <a:rPr lang="en-US" sz="2400" dirty="0" smtClean="0"/>
              <a:t>Design Gap</a:t>
            </a:r>
          </a:p>
          <a:p>
            <a:pPr lvl="0"/>
            <a:r>
              <a:rPr lang="en-US" sz="2400" dirty="0" smtClean="0"/>
              <a:t>Communication </a:t>
            </a:r>
            <a:r>
              <a:rPr lang="en-US" sz="2400" dirty="0"/>
              <a:t>versus Fulfillment </a:t>
            </a:r>
            <a:r>
              <a:rPr lang="en-US" sz="2400" dirty="0" smtClean="0"/>
              <a:t>Gap</a:t>
            </a:r>
          </a:p>
          <a:p>
            <a:pPr lvl="0"/>
            <a:r>
              <a:rPr lang="en-US" sz="2400" dirty="0" smtClean="0"/>
              <a:t>Example: SERVICE </a:t>
            </a:r>
            <a:r>
              <a:rPr lang="en-US" sz="2400" dirty="0"/>
              <a:t>QUALITY AT </a:t>
            </a:r>
            <a:r>
              <a:rPr lang="en-US" sz="2400" dirty="0" smtClean="0"/>
              <a:t>AMAZON.COM</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5580624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pPr lvl="0"/>
            <a:r>
              <a:rPr lang="en-US" sz="2400" dirty="0" smtClean="0"/>
              <a:t>Managing Quality in Supply Chains</a:t>
            </a:r>
            <a:endParaRPr lang="en-US" sz="2400" dirty="0"/>
          </a:p>
        </p:txBody>
      </p:sp>
      <p:sp>
        <p:nvSpPr>
          <p:cNvPr id="7" name="Content Placeholder 6"/>
          <p:cNvSpPr>
            <a:spLocks noGrp="1"/>
          </p:cNvSpPr>
          <p:nvPr>
            <p:ph idx="1"/>
          </p:nvPr>
        </p:nvSpPr>
        <p:spPr>
          <a:xfrm>
            <a:off x="990600" y="914400"/>
            <a:ext cx="7696200" cy="3962400"/>
          </a:xfrm>
        </p:spPr>
        <p:txBody>
          <a:bodyPr>
            <a:noAutofit/>
          </a:bodyPr>
          <a:lstStyle/>
          <a:p>
            <a:pPr lvl="0"/>
            <a:r>
              <a:rPr lang="en-US" sz="2400" dirty="0" smtClean="0"/>
              <a:t>A </a:t>
            </a:r>
            <a:r>
              <a:rPr lang="en-US" sz="2400" dirty="0"/>
              <a:t>quality problem can originate in any stage of the supply </a:t>
            </a:r>
            <a:r>
              <a:rPr lang="en-US" sz="2400" dirty="0" smtClean="0"/>
              <a:t>chain</a:t>
            </a:r>
          </a:p>
          <a:p>
            <a:pPr lvl="0"/>
            <a:r>
              <a:rPr lang="en-US" sz="2400" dirty="0" smtClean="0"/>
              <a:t>Some </a:t>
            </a:r>
            <a:r>
              <a:rPr lang="en-US" sz="2400" dirty="0"/>
              <a:t>firms require their suppliers to adopt Six Sigma practices, even going so far as to provide financial support for these efforts</a:t>
            </a:r>
            <a:r>
              <a:rPr lang="en-US" sz="2400" dirty="0" smtClean="0"/>
              <a:t>.</a:t>
            </a:r>
          </a:p>
          <a:p>
            <a:pPr marL="0" lvl="0" indent="0">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124200"/>
            <a:ext cx="8382000" cy="2743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01463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6436"/>
            <a:ext cx="7696200" cy="887963"/>
          </a:xfrm>
        </p:spPr>
        <p:txBody>
          <a:bodyPr>
            <a:noAutofit/>
          </a:bodyPr>
          <a:lstStyle/>
          <a:p>
            <a:pPr lvl="0"/>
            <a:r>
              <a:rPr lang="en-US" sz="2000" dirty="0"/>
              <a:t>Procurement Quality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838200"/>
            <a:ext cx="83820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60082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Explain </a:t>
            </a:r>
            <a:r>
              <a:rPr lang="en-US" sz="2400" dirty="0"/>
              <a:t>the importance of quality, the difficulties in measuring quality, and the differences in quality for different people or groups. </a:t>
            </a:r>
          </a:p>
          <a:p>
            <a:pPr lvl="0"/>
            <a:r>
              <a:rPr lang="en-US" sz="2400" dirty="0" smtClean="0"/>
              <a:t>Outline </a:t>
            </a:r>
            <a:r>
              <a:rPr lang="en-US" sz="2400" dirty="0"/>
              <a:t>the benefits and costs of creating quality products and services.</a:t>
            </a:r>
          </a:p>
          <a:p>
            <a:pPr lvl="0"/>
            <a:r>
              <a:rPr lang="en-US" sz="2400" dirty="0" smtClean="0"/>
              <a:t>Describe </a:t>
            </a:r>
            <a:r>
              <a:rPr lang="en-US" sz="2400" dirty="0"/>
              <a:t>the evolution of quality management and identify the pioneers who contributed to modern quality management methods.</a:t>
            </a:r>
          </a:p>
          <a:p>
            <a:pPr lvl="0"/>
            <a:r>
              <a:rPr lang="en-US" sz="2400" dirty="0" smtClean="0"/>
              <a:t>Compare </a:t>
            </a:r>
            <a:r>
              <a:rPr lang="en-US" sz="2400" dirty="0"/>
              <a:t>these major quality management initiatives: total quality management (TQM), the ISO 9000 family of quality standards, the Baldrige Award, Six Sigma, and DMADV methodologies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TQM and Global Quality</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Applying </a:t>
            </a:r>
            <a:r>
              <a:rPr lang="en-US" sz="2400" dirty="0"/>
              <a:t>TQM in global markets and operations presents some challenges, especially given the diverse expectations of customers in different countries</a:t>
            </a:r>
            <a:r>
              <a:rPr lang="en-US" sz="2400" dirty="0" smtClean="0"/>
              <a:t>.</a:t>
            </a:r>
          </a:p>
          <a:p>
            <a:pPr lvl="0"/>
            <a:r>
              <a:rPr lang="en-US" sz="2400" dirty="0" smtClean="0"/>
              <a:t>Information Systems and Global Quality.</a:t>
            </a:r>
          </a:p>
          <a:p>
            <a:pPr lvl="0"/>
            <a:r>
              <a:rPr lang="en-US" sz="2400" dirty="0" smtClean="0"/>
              <a:t>Ideally, extending TQM throughout a global organization should provide benefits such as internal benchmarking and the transfer of knowledge.</a:t>
            </a:r>
          </a:p>
          <a:p>
            <a:pPr lvl="0"/>
            <a:r>
              <a:rPr lang="en-US" sz="2400" dirty="0" smtClean="0"/>
              <a:t>The recent advances in information technology have made these benefits possible. </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603420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Six Sigma and Global Quality</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There </a:t>
            </a:r>
            <a:r>
              <a:rPr lang="en-US" sz="2400" dirty="0"/>
              <a:t>are several approaches a company can take to achieve continuous improvement globally through Six Sigma.  </a:t>
            </a:r>
          </a:p>
          <a:p>
            <a:pPr lvl="0"/>
            <a:r>
              <a:rPr lang="en-US" sz="2400" dirty="0" smtClean="0"/>
              <a:t>Establishing </a:t>
            </a:r>
            <a:r>
              <a:rPr lang="en-US" sz="2400" dirty="0"/>
              <a:t>structures and quality improvement programs to support Six Sigma </a:t>
            </a:r>
            <a:r>
              <a:rPr lang="en-US" sz="2400" dirty="0" smtClean="0"/>
              <a:t>initiatives.</a:t>
            </a:r>
          </a:p>
          <a:p>
            <a:pPr lvl="0"/>
            <a:r>
              <a:rPr lang="en-US" sz="2400" dirty="0" smtClean="0"/>
              <a:t>Establishing </a:t>
            </a:r>
            <a:r>
              <a:rPr lang="en-US" sz="2400" dirty="0"/>
              <a:t>a Six Sigma steering committee under the leadership of a global Six Sigma </a:t>
            </a:r>
            <a:r>
              <a:rPr lang="en-US" sz="2400" dirty="0" smtClean="0"/>
              <a:t>manager.</a:t>
            </a:r>
          </a:p>
          <a:p>
            <a:pPr lvl="0"/>
            <a:r>
              <a:rPr lang="en-US" sz="2400" dirty="0" smtClean="0"/>
              <a:t>Overcoming </a:t>
            </a:r>
            <a:r>
              <a:rPr lang="en-US" sz="2400" dirty="0"/>
              <a:t>the resistance of employees in different cultures to implement a Six Sigma project by making early and incremental changes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122347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Legal </a:t>
            </a:r>
            <a:r>
              <a:rPr lang="en-US" sz="2400" dirty="0" smtClean="0"/>
              <a:t>and </a:t>
            </a:r>
            <a:r>
              <a:rPr lang="en-US" sz="2400" dirty="0" smtClean="0"/>
              <a:t>Ethical Issues </a:t>
            </a:r>
            <a:r>
              <a:rPr lang="en-US" sz="2400" dirty="0" smtClean="0"/>
              <a:t>in </a:t>
            </a:r>
            <a:r>
              <a:rPr lang="en-US" sz="2400" dirty="0" smtClean="0"/>
              <a:t>Quality Management</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Many </a:t>
            </a:r>
            <a:r>
              <a:rPr lang="en-US" sz="2400" dirty="0"/>
              <a:t>laws and regulations require products and services to meet certain quality standards—specifically, that they are safe and free of defects</a:t>
            </a:r>
            <a:r>
              <a:rPr lang="en-US" sz="2400" dirty="0" smtClean="0"/>
              <a:t>.</a:t>
            </a:r>
          </a:p>
          <a:p>
            <a:pPr lvl="0"/>
            <a:r>
              <a:rPr lang="en-US" sz="2400" dirty="0" smtClean="0"/>
              <a:t>If </a:t>
            </a:r>
            <a:r>
              <a:rPr lang="en-US" sz="2400" dirty="0"/>
              <a:t>that level of quality is not met, a company must accept responsibility for the problem and correct it, even if it requires a worldwide recall of its products. </a:t>
            </a:r>
            <a:endParaRPr lang="en-US" sz="2400" dirty="0" smtClean="0"/>
          </a:p>
          <a:p>
            <a:pPr lvl="0"/>
            <a:r>
              <a:rPr lang="en-US" sz="2400" dirty="0" smtClean="0"/>
              <a:t>Although </a:t>
            </a:r>
            <a:r>
              <a:rPr lang="en-US" sz="2400" dirty="0"/>
              <a:t>the costs of producing quality products and services can be substantial, the alternative is not acceptable: producing goods that lead to lost sales, dissatisfied customers, and in some cases, physical injury</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792158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Sustainability in Quality Management</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Building </a:t>
            </a:r>
            <a:r>
              <a:rPr lang="en-US" sz="2400" dirty="0"/>
              <a:t>quality into its products and services can help a company with its sustainability efforts in several ways. </a:t>
            </a:r>
            <a:endParaRPr lang="en-US" sz="2400" dirty="0" smtClean="0"/>
          </a:p>
          <a:p>
            <a:pPr lvl="0"/>
            <a:r>
              <a:rPr lang="en-US" sz="2400" dirty="0" smtClean="0"/>
              <a:t>First</a:t>
            </a:r>
            <a:r>
              <a:rPr lang="en-US" sz="2400" dirty="0"/>
              <a:t>, a high-quality product typically lasts longer. </a:t>
            </a:r>
            <a:endParaRPr lang="en-US" sz="2400" dirty="0" smtClean="0"/>
          </a:p>
          <a:p>
            <a:pPr lvl="0"/>
            <a:r>
              <a:rPr lang="en-US" sz="2400" dirty="0" smtClean="0"/>
              <a:t>Second</a:t>
            </a:r>
            <a:r>
              <a:rPr lang="en-US" sz="2400" dirty="0"/>
              <a:t>, higher product quality leads to higher productivity because a company </a:t>
            </a:r>
            <a:r>
              <a:rPr lang="en-US" sz="2400" dirty="0" smtClean="0"/>
              <a:t>does not </a:t>
            </a:r>
            <a:r>
              <a:rPr lang="en-US" sz="2400" dirty="0"/>
              <a:t>have to stop to rework products. Avoiding rework can also </a:t>
            </a:r>
            <a:r>
              <a:rPr lang="en-US" sz="2400" dirty="0" smtClean="0"/>
              <a:t>decrease </a:t>
            </a:r>
            <a:r>
              <a:rPr lang="en-US" sz="2400" dirty="0"/>
              <a:t>a company’s energy use.  </a:t>
            </a:r>
            <a:endParaRPr lang="en-US" sz="2400" dirty="0" smtClean="0"/>
          </a:p>
          <a:p>
            <a:pPr lvl="0"/>
            <a:r>
              <a:rPr lang="en-US" sz="2400" dirty="0" smtClean="0"/>
              <a:t>Third</a:t>
            </a:r>
            <a:r>
              <a:rPr lang="en-US" sz="2400" dirty="0"/>
              <a:t>, efforts to achieve greater sustainability by designing products so they require fewer inputs lowers the chances of defective raw materials entering the production process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817700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Social Responsibility in Quality Management</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Like </a:t>
            </a:r>
            <a:r>
              <a:rPr lang="en-US" sz="2400" dirty="0"/>
              <a:t>sustainability, a company that practices corporate social responsibility is typically able to foster a better image for its products and even command higher prices for them</a:t>
            </a:r>
            <a:r>
              <a:rPr lang="en-US" sz="2400" dirty="0" smtClean="0"/>
              <a:t>.</a:t>
            </a:r>
          </a:p>
          <a:p>
            <a:pPr lvl="0"/>
            <a:r>
              <a:rPr lang="en-US" sz="2400" dirty="0" smtClean="0"/>
              <a:t>Nestlé </a:t>
            </a:r>
            <a:r>
              <a:rPr lang="en-US" sz="2400" dirty="0"/>
              <a:t>endeavors to be socially responsible by working directly with the farmers and agricultural communities that supply about 40 percent of its milk and 10 percent of its coffee. </a:t>
            </a:r>
            <a:endParaRPr lang="en-US" sz="2400" dirty="0" smtClean="0"/>
          </a:p>
          <a:p>
            <a:pPr lvl="0"/>
            <a:r>
              <a:rPr lang="en-US" sz="2400" dirty="0" smtClean="0"/>
              <a:t>In </a:t>
            </a:r>
            <a:r>
              <a:rPr lang="en-US" sz="2400" dirty="0"/>
              <a:t>return, the suppliers provided Nestlé higher-quality agricultural ingredients for its products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85009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smtClean="0"/>
              <a:t>Learning Objectives (</a:t>
            </a:r>
            <a:r>
              <a:rPr lang="en-US" sz="2400" dirty="0" smtClean="0"/>
              <a:t>Cont’d)</a:t>
            </a:r>
            <a:endParaRPr lang="en-US" sz="2400" dirty="0"/>
          </a:p>
        </p:txBody>
      </p:sp>
      <p:sp>
        <p:nvSpPr>
          <p:cNvPr id="7" name="Content Placeholder 6"/>
          <p:cNvSpPr>
            <a:spLocks noGrp="1"/>
          </p:cNvSpPr>
          <p:nvPr>
            <p:ph idx="1"/>
          </p:nvPr>
        </p:nvSpPr>
        <p:spPr>
          <a:xfrm>
            <a:off x="990600" y="1524000"/>
            <a:ext cx="7696200" cy="4602163"/>
          </a:xfrm>
        </p:spPr>
        <p:txBody>
          <a:bodyPr>
            <a:noAutofit/>
          </a:bodyPr>
          <a:lstStyle/>
          <a:p>
            <a:r>
              <a:rPr lang="en-US" sz="2400" dirty="0" smtClean="0"/>
              <a:t>Identify </a:t>
            </a:r>
            <a:r>
              <a:rPr lang="en-US" sz="2400" dirty="0"/>
              <a:t>and describe some of the basic tools managers and employees use to manage quality in their firms.</a:t>
            </a:r>
          </a:p>
          <a:p>
            <a:r>
              <a:rPr lang="en-US" sz="2400" dirty="0" smtClean="0"/>
              <a:t>Discuss </a:t>
            </a:r>
            <a:r>
              <a:rPr lang="en-US" sz="2400" dirty="0"/>
              <a:t>the process of managing quality in supply chains. </a:t>
            </a:r>
          </a:p>
          <a:p>
            <a:r>
              <a:rPr lang="en-US" sz="2400" dirty="0" smtClean="0"/>
              <a:t>Discuss </a:t>
            </a:r>
            <a:r>
              <a:rPr lang="en-US" sz="2400" dirty="0"/>
              <a:t>the challenges of managing quality in global supply chains.</a:t>
            </a:r>
          </a:p>
          <a:p>
            <a:r>
              <a:rPr lang="en-US" sz="2400" dirty="0" smtClean="0"/>
              <a:t>Describe </a:t>
            </a:r>
            <a:r>
              <a:rPr lang="en-US" sz="2400" dirty="0"/>
              <a:t>the ethical and legal relationship among quality, sustainability, and corporate social responsibility.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949438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smtClean="0"/>
              <a:t>Operations Profile: </a:t>
            </a:r>
            <a:r>
              <a:rPr lang="en-US" sz="2400" dirty="0"/>
              <a:t>Louis Vuitton Spares </a:t>
            </a:r>
            <a:r>
              <a:rPr lang="en-US" sz="2400" dirty="0"/>
              <a:t>N</a:t>
            </a:r>
            <a:r>
              <a:rPr lang="en-US" sz="2400" dirty="0" smtClean="0"/>
              <a:t>o </a:t>
            </a:r>
            <a:r>
              <a:rPr lang="en-US" sz="2400" dirty="0"/>
              <a:t>Expense to Gain the </a:t>
            </a:r>
            <a:r>
              <a:rPr lang="en-US" sz="2400" dirty="0" smtClean="0"/>
              <a:t>Quality</a:t>
            </a:r>
            <a:endParaRPr lang="en-US" sz="2400" dirty="0"/>
          </a:p>
        </p:txBody>
      </p:sp>
      <p:sp>
        <p:nvSpPr>
          <p:cNvPr id="7" name="Content Placeholder 6"/>
          <p:cNvSpPr>
            <a:spLocks noGrp="1"/>
          </p:cNvSpPr>
          <p:nvPr>
            <p:ph idx="1"/>
          </p:nvPr>
        </p:nvSpPr>
        <p:spPr>
          <a:xfrm>
            <a:off x="990600" y="1831975"/>
            <a:ext cx="7696200" cy="4294188"/>
          </a:xfrm>
        </p:spPr>
        <p:txBody>
          <a:bodyPr>
            <a:noAutofit/>
          </a:bodyPr>
          <a:lstStyle/>
          <a:p>
            <a:r>
              <a:rPr lang="en-US" sz="2400" dirty="0" smtClean="0"/>
              <a:t>Louis </a:t>
            </a:r>
            <a:r>
              <a:rPr lang="en-US" sz="2400" dirty="0"/>
              <a:t>Vuitton </a:t>
            </a:r>
            <a:r>
              <a:rPr lang="en-US" sz="2400" dirty="0" smtClean="0"/>
              <a:t>recently </a:t>
            </a:r>
            <a:r>
              <a:rPr lang="en-US" sz="2400" dirty="0"/>
              <a:t>announced that they have achieved the coveted Seal of Geneva </a:t>
            </a:r>
            <a:r>
              <a:rPr lang="en-US" sz="2400" dirty="0" smtClean="0"/>
              <a:t>standard for </a:t>
            </a:r>
            <a:r>
              <a:rPr lang="en-US" sz="2400" dirty="0"/>
              <a:t>their </a:t>
            </a:r>
            <a:r>
              <a:rPr lang="en-US" sz="2400" dirty="0" smtClean="0"/>
              <a:t>watches.</a:t>
            </a:r>
          </a:p>
          <a:p>
            <a:r>
              <a:rPr lang="en-US" sz="2400" dirty="0" smtClean="0"/>
              <a:t>The </a:t>
            </a:r>
            <a:r>
              <a:rPr lang="en-US" sz="2400" dirty="0"/>
              <a:t>Seal of Geneva is a rigorous set of quality and aesthetic standards that dates from </a:t>
            </a:r>
            <a:r>
              <a:rPr lang="en-US" sz="2400" dirty="0" smtClean="0"/>
              <a:t>1886.</a:t>
            </a:r>
          </a:p>
          <a:p>
            <a:r>
              <a:rPr lang="en-US" sz="2400" dirty="0" smtClean="0"/>
              <a:t>Vuitton put together a quality team and a series of inspections and manufacturing processes that allowed them to master all the elements in watchmaking.</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72368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Defining Quality</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Quality means different things to different people. </a:t>
            </a:r>
          </a:p>
          <a:p>
            <a:pPr lvl="0"/>
            <a:r>
              <a:rPr lang="en-US" sz="2400" dirty="0" smtClean="0"/>
              <a:t>The producer of a product might define quality as the product’s conformance to design specifications. </a:t>
            </a:r>
          </a:p>
          <a:p>
            <a:pPr lvl="0"/>
            <a:r>
              <a:rPr lang="en-US" sz="2400" dirty="0" smtClean="0"/>
              <a:t>A consumer might define quality as the product’s fitness for its intended use.  </a:t>
            </a:r>
          </a:p>
          <a:p>
            <a:pPr lvl="0"/>
            <a:r>
              <a:rPr lang="en-US" sz="2400" dirty="0" smtClean="0"/>
              <a:t>From the perspective of a consumer, quality is the value the consumer gains by buying a product or service at the lowest possible price. </a:t>
            </a:r>
          </a:p>
          <a:p>
            <a:pPr lvl="0"/>
            <a:r>
              <a:rPr lang="en-US" sz="2400" dirty="0" smtClean="0"/>
              <a:t>From the producer’s perspective, quality refers to the value that is achieved by producing and selling a quality product or service and making the highest possible profit. </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76502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Quality Dimensions of Products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Performance</a:t>
            </a:r>
          </a:p>
          <a:p>
            <a:pPr lvl="0"/>
            <a:r>
              <a:rPr lang="en-US" sz="2400" dirty="0" smtClean="0"/>
              <a:t>Conformance</a:t>
            </a:r>
          </a:p>
          <a:p>
            <a:pPr lvl="0"/>
            <a:r>
              <a:rPr lang="en-US" sz="2400" dirty="0" smtClean="0"/>
              <a:t>Features</a:t>
            </a:r>
          </a:p>
          <a:p>
            <a:pPr lvl="0"/>
            <a:r>
              <a:rPr lang="en-US" sz="2400" dirty="0" smtClean="0"/>
              <a:t>Durability</a:t>
            </a:r>
          </a:p>
          <a:p>
            <a:pPr lvl="0"/>
            <a:r>
              <a:rPr lang="en-US" sz="2400" dirty="0" smtClean="0"/>
              <a:t>Reliability</a:t>
            </a:r>
            <a:endParaRPr lang="en-US" sz="2400" dirty="0"/>
          </a:p>
          <a:p>
            <a:pPr lvl="0"/>
            <a:r>
              <a:rPr lang="en-US" sz="2400" dirty="0" smtClean="0"/>
              <a:t>Serviceability</a:t>
            </a:r>
          </a:p>
          <a:p>
            <a:pPr lvl="0"/>
            <a:r>
              <a:rPr lang="en-US" sz="2400" dirty="0" smtClean="0"/>
              <a:t>Aesthetics</a:t>
            </a:r>
          </a:p>
          <a:p>
            <a:pPr lvl="0"/>
            <a:r>
              <a:rPr lang="en-US" sz="2400" dirty="0" smtClean="0"/>
              <a:t>Perceived Quality</a:t>
            </a:r>
            <a:endParaRPr lang="en-US" sz="2400" dirty="0"/>
          </a:p>
          <a:p>
            <a:pPr lvl="0"/>
            <a:r>
              <a:rPr lang="en-US" sz="2400" dirty="0"/>
              <a:t>It may not be economically feasible </a:t>
            </a:r>
            <a:r>
              <a:rPr lang="en-US" sz="2400" dirty="0" smtClean="0"/>
              <a:t>for </a:t>
            </a:r>
            <a:r>
              <a:rPr lang="en-US" sz="2400" dirty="0"/>
              <a:t>firms to compete on all eight dimensions of </a:t>
            </a:r>
            <a:r>
              <a:rPr lang="en-US" sz="2400" dirty="0" smtClean="0"/>
              <a:t>quality.</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48977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The Quality Dimensions of Services</a:t>
            </a:r>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dirty="0" smtClean="0"/>
              <a:t>Research </a:t>
            </a:r>
            <a:r>
              <a:rPr lang="en-US" sz="2400" dirty="0"/>
              <a:t>suggests that customers evaluate service quality based on five </a:t>
            </a:r>
            <a:r>
              <a:rPr lang="en-US" sz="2400" dirty="0" smtClean="0"/>
              <a:t>dimensions:  </a:t>
            </a:r>
            <a:endParaRPr lang="en-US" sz="2400" dirty="0"/>
          </a:p>
          <a:p>
            <a:pPr lvl="1"/>
            <a:r>
              <a:rPr lang="en-US" sz="2000" dirty="0" smtClean="0"/>
              <a:t>Service Reliability</a:t>
            </a:r>
          </a:p>
          <a:p>
            <a:pPr lvl="1"/>
            <a:r>
              <a:rPr lang="en-US" sz="2000" dirty="0" smtClean="0"/>
              <a:t>Service Responsiveness</a:t>
            </a:r>
          </a:p>
          <a:p>
            <a:pPr lvl="1"/>
            <a:r>
              <a:rPr lang="en-US" sz="2000" dirty="0" smtClean="0"/>
              <a:t>Service Assurance</a:t>
            </a:r>
          </a:p>
          <a:p>
            <a:pPr lvl="1"/>
            <a:r>
              <a:rPr lang="en-US" sz="2000" dirty="0" smtClean="0"/>
              <a:t>Empathy</a:t>
            </a:r>
          </a:p>
          <a:p>
            <a:pPr lvl="1"/>
            <a:r>
              <a:rPr lang="en-US" sz="2000" dirty="0" smtClean="0"/>
              <a:t>Tangibles</a:t>
            </a:r>
          </a:p>
          <a:p>
            <a:pPr lvl="0"/>
            <a:r>
              <a:rPr lang="en-US" sz="2400" dirty="0" smtClean="0"/>
              <a:t>Example: Ritz-Carlton Hotel</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72987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The Benefits and Costs of Managing Quality</a:t>
            </a:r>
            <a:endParaRPr lang="en-US" sz="2400" dirty="0"/>
          </a:p>
        </p:txBody>
      </p:sp>
      <p:sp>
        <p:nvSpPr>
          <p:cNvPr id="7" name="Content Placeholder 6"/>
          <p:cNvSpPr>
            <a:spLocks noGrp="1"/>
          </p:cNvSpPr>
          <p:nvPr>
            <p:ph idx="1"/>
          </p:nvPr>
        </p:nvSpPr>
        <p:spPr>
          <a:xfrm>
            <a:off x="990600" y="1371600"/>
            <a:ext cx="7696200" cy="4800600"/>
          </a:xfrm>
        </p:spPr>
        <p:txBody>
          <a:bodyPr>
            <a:noAutofit/>
          </a:bodyPr>
          <a:lstStyle/>
          <a:p>
            <a:pPr lvl="0"/>
            <a:r>
              <a:rPr lang="en-US" sz="2400" b="1" dirty="0" smtClean="0"/>
              <a:t>Benefits </a:t>
            </a:r>
            <a:r>
              <a:rPr lang="en-US" sz="2400" b="1" dirty="0"/>
              <a:t>include the following: </a:t>
            </a:r>
          </a:p>
          <a:p>
            <a:pPr lvl="1"/>
            <a:r>
              <a:rPr lang="en-US" sz="2000" dirty="0" smtClean="0"/>
              <a:t>Higher </a:t>
            </a:r>
            <a:r>
              <a:rPr lang="en-US" sz="2000" dirty="0"/>
              <a:t>customer </a:t>
            </a:r>
            <a:r>
              <a:rPr lang="en-US" sz="2000" dirty="0" smtClean="0"/>
              <a:t>satisfaction</a:t>
            </a:r>
          </a:p>
          <a:p>
            <a:pPr lvl="1"/>
            <a:r>
              <a:rPr lang="en-US" sz="2000" dirty="0" smtClean="0"/>
              <a:t>Revenue increases</a:t>
            </a:r>
          </a:p>
          <a:p>
            <a:pPr lvl="1"/>
            <a:r>
              <a:rPr lang="en-US" sz="2000" dirty="0" smtClean="0"/>
              <a:t>Reduced costs</a:t>
            </a:r>
          </a:p>
          <a:p>
            <a:pPr lvl="1"/>
            <a:r>
              <a:rPr lang="en-US" sz="2000" dirty="0" smtClean="0"/>
              <a:t>Increases </a:t>
            </a:r>
            <a:r>
              <a:rPr lang="en-US" sz="2000" dirty="0"/>
              <a:t>in </a:t>
            </a:r>
            <a:r>
              <a:rPr lang="en-US" sz="2000" dirty="0" smtClean="0"/>
              <a:t>productivity</a:t>
            </a:r>
          </a:p>
          <a:p>
            <a:r>
              <a:rPr lang="en-US" sz="2400" b="1" dirty="0" smtClean="0"/>
              <a:t>Costs include </a:t>
            </a:r>
            <a:r>
              <a:rPr lang="en-US" sz="2400" b="1" dirty="0"/>
              <a:t>the following: </a:t>
            </a:r>
          </a:p>
          <a:p>
            <a:pPr lvl="1"/>
            <a:r>
              <a:rPr lang="en-US" sz="2000" dirty="0" smtClean="0"/>
              <a:t>Prevention costs</a:t>
            </a:r>
          </a:p>
          <a:p>
            <a:pPr lvl="1"/>
            <a:r>
              <a:rPr lang="en-US" sz="2000" dirty="0" smtClean="0"/>
              <a:t>Appraisal costs</a:t>
            </a:r>
          </a:p>
          <a:p>
            <a:pPr lvl="1"/>
            <a:r>
              <a:rPr lang="en-US" sz="2000" dirty="0" smtClean="0"/>
              <a:t>Internal </a:t>
            </a:r>
            <a:r>
              <a:rPr lang="en-US" sz="2000" dirty="0"/>
              <a:t>failure </a:t>
            </a:r>
            <a:r>
              <a:rPr lang="en-US" sz="2000" dirty="0" smtClean="0"/>
              <a:t>costs</a:t>
            </a:r>
          </a:p>
          <a:p>
            <a:pPr lvl="1"/>
            <a:r>
              <a:rPr lang="en-US" sz="2000" dirty="0" smtClean="0"/>
              <a:t>External </a:t>
            </a:r>
            <a:r>
              <a:rPr lang="en-US" sz="2000" dirty="0"/>
              <a:t>failure </a:t>
            </a:r>
            <a:r>
              <a:rPr lang="en-US" sz="2000" dirty="0" smtClean="0"/>
              <a:t>costs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82569812"/>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1731</TotalTime>
  <Words>2146</Words>
  <Application>Microsoft Office PowerPoint</Application>
  <PresentationFormat>On-screen Show (4:3)</PresentationFormat>
  <Paragraphs>237</Paragraphs>
  <Slides>34</Slides>
  <Notes>29</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VenkataramanTheme</vt:lpstr>
      <vt:lpstr>PowerPoint Presentation</vt:lpstr>
      <vt:lpstr>Chapter 5: Managing for Quality</vt:lpstr>
      <vt:lpstr>Learning Objectives</vt:lpstr>
      <vt:lpstr>Learning Objectives (Cont’d)</vt:lpstr>
      <vt:lpstr>Operations Profile: Louis Vuitton Spares No Expense to Gain the Quality</vt:lpstr>
      <vt:lpstr>Defining Quality</vt:lpstr>
      <vt:lpstr>The Quality Dimensions of Products</vt:lpstr>
      <vt:lpstr>The Quality Dimensions of Services</vt:lpstr>
      <vt:lpstr>The Benefits and Costs of Managing Quality</vt:lpstr>
      <vt:lpstr>Pioneers in the Evolution of Quality Management </vt:lpstr>
      <vt:lpstr>PowerPoint Presentation</vt:lpstr>
      <vt:lpstr>Pioneers of the Quality Management Movement</vt:lpstr>
      <vt:lpstr>Total Quality Management (TQM)</vt:lpstr>
      <vt:lpstr>Key Aspects of Total Quality Management</vt:lpstr>
      <vt:lpstr>ISO Standards</vt:lpstr>
      <vt:lpstr>Baldrige Standards</vt:lpstr>
      <vt:lpstr>Criteria for the Baldrige Performance Excellence Program</vt:lpstr>
      <vt:lpstr>Six Sigma</vt:lpstr>
      <vt:lpstr>Quality at Various Sigma Levels</vt:lpstr>
      <vt:lpstr>Six Sigma Steps</vt:lpstr>
      <vt:lpstr>Quality Management Tools and Techniques </vt:lpstr>
      <vt:lpstr>Quality Management Tools and Techniques (Cont’d) </vt:lpstr>
      <vt:lpstr>Quality Management Tools and Techniques (Cont’d) </vt:lpstr>
      <vt:lpstr>Quality Management Tools and Techniques (Cont’d) </vt:lpstr>
      <vt:lpstr>The RATER Model</vt:lpstr>
      <vt:lpstr>The GAP Model</vt:lpstr>
      <vt:lpstr>Electronic Service Quality (e-SQ) </vt:lpstr>
      <vt:lpstr>Managing Quality in Supply Chains</vt:lpstr>
      <vt:lpstr>Procurement Quality</vt:lpstr>
      <vt:lpstr>TQM and Global Quality</vt:lpstr>
      <vt:lpstr>Six Sigma and Global Quality</vt:lpstr>
      <vt:lpstr>Legal and Ethical Issues in Quality Management</vt:lpstr>
      <vt:lpstr>Sustainability in Quality Management</vt:lpstr>
      <vt:lpstr>Social Responsibility in Quality Management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131</cp:revision>
  <dcterms:created xsi:type="dcterms:W3CDTF">2006-08-16T00:00:00Z</dcterms:created>
  <dcterms:modified xsi:type="dcterms:W3CDTF">2017-01-04T16:57:58Z</dcterms:modified>
</cp:coreProperties>
</file>